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29"/>
  </p:notesMasterIdLst>
  <p:handoutMasterIdLst>
    <p:handoutMasterId r:id="rId30"/>
  </p:handoutMasterIdLst>
  <p:sldIdLst>
    <p:sldId id="265" r:id="rId5"/>
    <p:sldId id="271" r:id="rId6"/>
    <p:sldId id="273" r:id="rId7"/>
    <p:sldId id="298" r:id="rId8"/>
    <p:sldId id="275" r:id="rId9"/>
    <p:sldId id="278" r:id="rId10"/>
    <p:sldId id="280" r:id="rId11"/>
    <p:sldId id="288" r:id="rId12"/>
    <p:sldId id="290" r:id="rId13"/>
    <p:sldId id="299" r:id="rId14"/>
    <p:sldId id="281" r:id="rId15"/>
    <p:sldId id="282" r:id="rId16"/>
    <p:sldId id="284" r:id="rId17"/>
    <p:sldId id="285" r:id="rId18"/>
    <p:sldId id="291" r:id="rId19"/>
    <p:sldId id="292" r:id="rId20"/>
    <p:sldId id="293" r:id="rId21"/>
    <p:sldId id="294" r:id="rId22"/>
    <p:sldId id="295" r:id="rId23"/>
    <p:sldId id="297" r:id="rId24"/>
    <p:sldId id="300" r:id="rId25"/>
    <p:sldId id="301" r:id="rId26"/>
    <p:sldId id="283" r:id="rId27"/>
    <p:sldId id="27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517" autoAdjust="0"/>
  </p:normalViewPr>
  <p:slideViewPr>
    <p:cSldViewPr snapToGrid="0">
      <p:cViewPr varScale="1">
        <p:scale>
          <a:sx n="106" d="100"/>
          <a:sy n="106" d="100"/>
        </p:scale>
        <p:origin x="654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75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125E7-4478-42DE-85FF-07F16CF42B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0377A2-0351-4A14-AD6E-17EF76BE14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F6599-E503-4E30-86A9-52132CFE17F6}" type="datetimeFigureOut">
              <a:rPr lang="en-AU" smtClean="0"/>
              <a:t>21/10/2020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5DD31-D3DF-4D49-A5B0-89A9977F76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2BFEF0-0FE3-4039-9C6C-A80E2A263F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B5F8F-629C-4970-8A29-3205B53279F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75760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9C552-BAD0-4A73-8238-128201FE4CBA}" type="datetimeFigureOut">
              <a:rPr lang="en-AU" smtClean="0"/>
              <a:t>21/10/2020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8491A-89FB-437D-9E62-B5F4C6C937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7528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4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0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1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ndawi.com/journals/mpe/2014/284216/fig1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Control of a Rolling Balancing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Timothy Dunn </a:t>
            </a:r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FD526C9-A8C7-41E6-85BB-39F06C858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7" r="1501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3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State Estimation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DB3E6605-618E-4FBB-83C1-80B89AB54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7085" y="2142841"/>
            <a:ext cx="6072924" cy="27198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chemeClr val="bg1"/>
                </a:solidFill>
              </a:rPr>
              <a:t>Bottom disk: rotary encoder on motor output shaft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chemeClr val="bg1"/>
                </a:solidFill>
              </a:rPr>
              <a:t>Top disk: computer vision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solidFill>
                  <a:schemeClr val="bg1"/>
                </a:solidFill>
              </a:rPr>
              <a:pPr/>
              <a:t>10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227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Camera Calibration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5E2298-76E5-433D-8CFD-034E46454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102030" y="-213441"/>
            <a:ext cx="2348224" cy="3271991"/>
          </a:xfrm>
          <a:prstGeom prst="roundRect">
            <a:avLst>
              <a:gd name="adj" fmla="val 179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75E990-3C5D-4F1C-9FA7-3B717106B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527" y="2710257"/>
            <a:ext cx="5334000" cy="4000500"/>
          </a:xfrm>
          <a:prstGeom prst="roundRect">
            <a:avLst>
              <a:gd name="adj" fmla="val 665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84566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7" y="5703156"/>
            <a:ext cx="10113645" cy="7436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dirty="0"/>
              <a:t>Image Distortion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74296-9282-46FE-9614-8761660E8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55749" y="3874559"/>
            <a:ext cx="1778145" cy="609600"/>
          </a:xfrm>
        </p:spPr>
        <p:txBody>
          <a:bodyPr>
            <a:normAutofit/>
          </a:bodyPr>
          <a:lstStyle/>
          <a:p>
            <a:r>
              <a:rPr lang="en-AU" dirty="0"/>
              <a:t>Distorted Image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DF8F101-A701-4CB1-9095-5555F1D7C616}"/>
              </a:ext>
            </a:extLst>
          </p:cNvPr>
          <p:cNvGrpSpPr>
            <a:grpSpLocks noChangeAspect="1"/>
          </p:cNvGrpSpPr>
          <p:nvPr/>
        </p:nvGrpSpPr>
        <p:grpSpPr>
          <a:xfrm>
            <a:off x="1225568" y="595922"/>
            <a:ext cx="9740861" cy="3278637"/>
            <a:chOff x="0" y="0"/>
            <a:chExt cx="9432762" cy="324802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D98DB74-977C-4DD3-98C9-E853B5529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37" t="6222" r="10720" b="14029"/>
            <a:stretch/>
          </p:blipFill>
          <p:spPr>
            <a:xfrm>
              <a:off x="0" y="0"/>
              <a:ext cx="5186407" cy="3240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D89C3BF-DD7E-42E7-AF09-68571D6B7C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37" t="6490" r="17776" b="13923"/>
            <a:stretch/>
          </p:blipFill>
          <p:spPr>
            <a:xfrm>
              <a:off x="4491793" y="8021"/>
              <a:ext cx="4940969" cy="3240000"/>
            </a:xfrm>
            <a:prstGeom prst="rect">
              <a:avLst/>
            </a:prstGeom>
          </p:spPr>
        </p:pic>
      </p:grp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4B182C0-C660-4E48-B3BB-938374ED733E}"/>
              </a:ext>
            </a:extLst>
          </p:cNvPr>
          <p:cNvSpPr txBox="1">
            <a:spLocks/>
          </p:cNvSpPr>
          <p:nvPr/>
        </p:nvSpPr>
        <p:spPr>
          <a:xfrm>
            <a:off x="7758108" y="3883700"/>
            <a:ext cx="2009347" cy="609600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Undistorted Image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02C5A6-1113-4CBA-9FC5-C881EE06DFE8}"/>
              </a:ext>
            </a:extLst>
          </p:cNvPr>
          <p:cNvCxnSpPr>
            <a:cxnSpLocks/>
          </p:cNvCxnSpPr>
          <p:nvPr/>
        </p:nvCxnSpPr>
        <p:spPr>
          <a:xfrm>
            <a:off x="3155709" y="6446838"/>
            <a:ext cx="790180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698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7" y="5703156"/>
            <a:ext cx="10113645" cy="7436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dirty="0"/>
              <a:t>Saturation Thresholding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74296-9282-46FE-9614-8761660E8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3709" y="3795252"/>
            <a:ext cx="4864929" cy="609600"/>
          </a:xfrm>
        </p:spPr>
        <p:txBody>
          <a:bodyPr>
            <a:normAutofit/>
          </a:bodyPr>
          <a:lstStyle/>
          <a:p>
            <a:r>
              <a:rPr lang="en-AU" dirty="0"/>
              <a:t>Hue, Saturation and Value (HSV) Representation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4B182C0-C660-4E48-B3BB-938374ED733E}"/>
              </a:ext>
            </a:extLst>
          </p:cNvPr>
          <p:cNvSpPr txBox="1">
            <a:spLocks/>
          </p:cNvSpPr>
          <p:nvPr/>
        </p:nvSpPr>
        <p:spPr>
          <a:xfrm>
            <a:off x="7810973" y="3795252"/>
            <a:ext cx="2400045" cy="609600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84C2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Binary Representation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F286FD-E73E-4119-93E3-E21643DB5E53}"/>
              </a:ext>
            </a:extLst>
          </p:cNvPr>
          <p:cNvCxnSpPr>
            <a:cxnSpLocks/>
          </p:cNvCxnSpPr>
          <p:nvPr/>
        </p:nvCxnSpPr>
        <p:spPr>
          <a:xfrm>
            <a:off x="3234086" y="6446838"/>
            <a:ext cx="790180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DC03C43-1CAF-48AC-A953-D79F5A2B3D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0" t="5523" r="10912" b="11666"/>
          <a:stretch/>
        </p:blipFill>
        <p:spPr>
          <a:xfrm>
            <a:off x="1179810" y="471315"/>
            <a:ext cx="4312725" cy="3229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FD29B4-DAC4-4636-8350-F437BEA182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13" t="5044" r="11025" b="11506"/>
          <a:stretch/>
        </p:blipFill>
        <p:spPr>
          <a:xfrm>
            <a:off x="6840097" y="471315"/>
            <a:ext cx="4312725" cy="324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04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Blob Detection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11C5E9-85D2-4D0C-B510-8CC4E872E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28" t="5466" r="11290" b="11961"/>
          <a:stretch/>
        </p:blipFill>
        <p:spPr>
          <a:xfrm>
            <a:off x="5390428" y="1249440"/>
            <a:ext cx="6046238" cy="450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3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3" y="640080"/>
            <a:ext cx="4530591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Computer Vision Implementation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Microsoft LifeCam VX-3000 is a webcam produced by the world-renowned brand  to make your video chats cheery. | Install Drivers">
            <a:extLst>
              <a:ext uri="{FF2B5EF4-FFF2-40B4-BE49-F238E27FC236}">
                <a16:creationId xmlns:a16="http://schemas.microsoft.com/office/drawing/2014/main" id="{B6249324-EDF7-4076-876B-9C311F12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619" y="369326"/>
            <a:ext cx="2524042" cy="2524042"/>
          </a:xfrm>
          <a:prstGeom prst="roundRect">
            <a:avLst>
              <a:gd name="adj" fmla="val 547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aspberry Pi Camera Pinout - Arducam">
            <a:extLst>
              <a:ext uri="{FF2B5EF4-FFF2-40B4-BE49-F238E27FC236}">
                <a16:creationId xmlns:a16="http://schemas.microsoft.com/office/drawing/2014/main" id="{3A051948-E007-47D0-B582-94C047E2C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20" y="2239686"/>
            <a:ext cx="4801250" cy="438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476C0D-FE84-4320-9650-C87E2B4342BA}"/>
              </a:ext>
            </a:extLst>
          </p:cNvPr>
          <p:cNvSpPr txBox="1"/>
          <p:nvPr/>
        </p:nvSpPr>
        <p:spPr>
          <a:xfrm>
            <a:off x="5313774" y="6556802"/>
            <a:ext cx="6787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chemeClr val="accent2">
                    <a:lumMod val="75000"/>
                  </a:schemeClr>
                </a:solidFill>
              </a:rPr>
              <a:t>https://www.arducam.com/wp-content/uploads/2020/02/raspberry-pi-camera-pinout-camera-2.png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DE58D-D294-4B50-8096-2137FD70B0C0}"/>
              </a:ext>
            </a:extLst>
          </p:cNvPr>
          <p:cNvSpPr txBox="1"/>
          <p:nvPr/>
        </p:nvSpPr>
        <p:spPr>
          <a:xfrm>
            <a:off x="7715661" y="547946"/>
            <a:ext cx="1868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Microsoft </a:t>
            </a:r>
          </a:p>
          <a:p>
            <a:r>
              <a:rPr lang="en-AU" dirty="0">
                <a:solidFill>
                  <a:schemeClr val="bg1"/>
                </a:solidFill>
              </a:rPr>
              <a:t>VX3000 Webcam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9C9B49-EBB1-4920-8B59-278922ADE9B6}"/>
              </a:ext>
            </a:extLst>
          </p:cNvPr>
          <p:cNvSpPr txBox="1"/>
          <p:nvPr/>
        </p:nvSpPr>
        <p:spPr>
          <a:xfrm>
            <a:off x="5658390" y="3788212"/>
            <a:ext cx="147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dirty="0">
                <a:solidFill>
                  <a:schemeClr val="bg1"/>
                </a:solidFill>
              </a:rPr>
              <a:t>Raspberry Pi </a:t>
            </a:r>
          </a:p>
          <a:p>
            <a:pPr algn="r"/>
            <a:r>
              <a:rPr lang="en-AU" dirty="0">
                <a:solidFill>
                  <a:schemeClr val="bg1"/>
                </a:solidFill>
              </a:rPr>
              <a:t>Camera</a:t>
            </a:r>
          </a:p>
        </p:txBody>
      </p:sp>
    </p:spTree>
    <p:extLst>
      <p:ext uri="{BB962C8B-B14F-4D97-AF65-F5344CB8AC3E}">
        <p14:creationId xmlns:p14="http://schemas.microsoft.com/office/powerpoint/2010/main" val="2239942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94" y="640080"/>
            <a:ext cx="3901445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DC Motor System Identification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E03B9D-0651-4D35-876F-1FDA929C3E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287" y="447779"/>
            <a:ext cx="6192520" cy="1935480"/>
          </a:xfrm>
          <a:prstGeom prst="roundRect">
            <a:avLst>
              <a:gd name="adj" fmla="val 316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7B6347-B58D-4227-8C8F-BA1FDCB1C7D6}"/>
              </a:ext>
            </a:extLst>
          </p:cNvPr>
          <p:cNvSpPr txBox="1"/>
          <p:nvPr/>
        </p:nvSpPr>
        <p:spPr>
          <a:xfrm>
            <a:off x="7535165" y="78447"/>
            <a:ext cx="175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DC Motor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3EC59-5845-4095-8692-6F6BA4660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752" y="2628900"/>
            <a:ext cx="5334000" cy="4000500"/>
          </a:xfrm>
          <a:prstGeom prst="roundRect">
            <a:avLst>
              <a:gd name="adj" fmla="val 317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768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52" y="640080"/>
            <a:ext cx="3383280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Friction Model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295797-7BD4-4BC2-A139-640575C3A9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092" y="1279373"/>
            <a:ext cx="6186910" cy="4446812"/>
          </a:xfrm>
          <a:prstGeom prst="roundRect">
            <a:avLst>
              <a:gd name="adj" fmla="val 217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0110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52" y="640080"/>
            <a:ext cx="3383280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Final Motor Model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E81587-E638-4627-8C26-22609E8BADA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863" y="880028"/>
            <a:ext cx="6657368" cy="5245501"/>
          </a:xfrm>
          <a:prstGeom prst="roundRect">
            <a:avLst>
              <a:gd name="adj" fmla="val 222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8635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51" y="640080"/>
            <a:ext cx="3736892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Proportional-Integral Control Allocation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78B5B1-7589-47F1-8351-44D06A43C2F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959" y="761468"/>
            <a:ext cx="6503175" cy="5482621"/>
          </a:xfrm>
          <a:prstGeom prst="roundRect">
            <a:avLst>
              <a:gd name="adj" fmla="val 253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523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Under-Actuated Systems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710A05E4-16E3-4F3A-8637-9228DED12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3232" y="640080"/>
            <a:ext cx="5933872" cy="5577840"/>
          </a:xfrm>
          <a:prstGeom prst="roundRect">
            <a:avLst>
              <a:gd name="adj" fmla="val 996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1E25F6-9F1C-41FE-A5D2-E0E41AD2CC2E}"/>
              </a:ext>
            </a:extLst>
          </p:cNvPr>
          <p:cNvSpPr txBox="1"/>
          <p:nvPr/>
        </p:nvSpPr>
        <p:spPr>
          <a:xfrm>
            <a:off x="5979660" y="6246911"/>
            <a:ext cx="4881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chemeClr val="accent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https://www.hindawi.com/journals/mpe/2014/284216/fig1/</a:t>
            </a:r>
            <a:endParaRPr lang="en-AU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C412A353-1BEF-459F-B13F-3CE16E8A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solidFill>
                  <a:schemeClr val="bg1"/>
                </a:solidFill>
              </a:rPr>
              <a:pPr/>
              <a:t>2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970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Current Project Status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DB3E6605-618E-4FBB-83C1-80B89AB54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1122" y="111073"/>
            <a:ext cx="6419903" cy="208348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Implementation complete, stability not achieved</a:t>
            </a:r>
          </a:p>
          <a:p>
            <a:pPr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Making attempts to reduce image availability input latency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2" name="omg">
            <a:hlinkClick r:id="" action="ppaction://media"/>
            <a:extLst>
              <a:ext uri="{FF2B5EF4-FFF2-40B4-BE49-F238E27FC236}">
                <a16:creationId xmlns:a16="http://schemas.microsoft.com/office/drawing/2014/main" id="{84B128AE-B4E8-459C-9E11-5D46B1DAFC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39096" y="2305634"/>
            <a:ext cx="5748901" cy="431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C6F94-FCE6-4DBE-9405-7A580F5B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06924-5CDB-4CF0-A354-3493981EA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DF7D9-DA25-4690-B052-926DF5F8E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0832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308EB-57A4-416D-A55B-DACE5A5A4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59A85-0C6E-428C-8588-E9261D8C9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B3C9E-2355-47C1-94F1-7CABB61FD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2478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Reprojection Errors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7938F5-98EB-4796-A58E-7C4D0D920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547" y="1502529"/>
            <a:ext cx="5334000" cy="4000500"/>
          </a:xfrm>
          <a:prstGeom prst="roundRect">
            <a:avLst>
              <a:gd name="adj" fmla="val 336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37979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The Project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DB3E6605-618E-4FBB-83C1-80B89AB54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5610" y="1242521"/>
            <a:ext cx="6072924" cy="4372956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chemeClr val="bg1"/>
                </a:solidFill>
              </a:rPr>
              <a:t>Motivation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chemeClr val="bg1"/>
                </a:solidFill>
              </a:rPr>
              <a:t>Modelling and Simulation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solidFill>
                  <a:schemeClr val="bg1"/>
                </a:solidFill>
              </a:rPr>
              <a:pPr/>
              <a:t>24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680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8" y="640080"/>
            <a:ext cx="3820247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Prehensile Manipulation</a:t>
            </a:r>
            <a:endParaRPr lang="en-US" sz="4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picture containing person&#10;&#10;Description automatically generated">
            <a:extLst>
              <a:ext uri="{FF2B5EF4-FFF2-40B4-BE49-F238E27FC236}">
                <a16:creationId xmlns:a16="http://schemas.microsoft.com/office/drawing/2014/main" id="{B166AC30-0F8D-4A46-9777-1C255689A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4336" y="424434"/>
            <a:ext cx="3580457" cy="38689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B36AD902-494D-4C4A-A4C7-9EF6131A3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04" y="2804150"/>
            <a:ext cx="3657402" cy="36574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49047A7-4AA6-430E-9235-C5484CA68C5E}"/>
              </a:ext>
            </a:extLst>
          </p:cNvPr>
          <p:cNvSpPr txBox="1"/>
          <p:nvPr/>
        </p:nvSpPr>
        <p:spPr>
          <a:xfrm>
            <a:off x="5313774" y="6493773"/>
            <a:ext cx="6787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chemeClr val="accent2">
                    <a:lumMod val="75000"/>
                  </a:schemeClr>
                </a:solidFill>
              </a:rPr>
              <a:t>https://www.robotics.org/blog-article.cfm/The-Emergence-of-Smart-Collaborative-Robot-Grippers/107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E675AE-0676-4984-82D9-02E63D534D05}"/>
              </a:ext>
            </a:extLst>
          </p:cNvPr>
          <p:cNvSpPr/>
          <p:nvPr/>
        </p:nvSpPr>
        <p:spPr>
          <a:xfrm>
            <a:off x="4677661" y="-32221"/>
            <a:ext cx="7261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>
                <a:solidFill>
                  <a:schemeClr val="accent2">
                    <a:lumMod val="75000"/>
                  </a:schemeClr>
                </a:solidFill>
              </a:rPr>
              <a:t>https://www.researchgate.net/publication/310751102_Robot_Control_for_Nonprehensile_Dynamic_Manipulation_Tasks</a:t>
            </a:r>
          </a:p>
        </p:txBody>
      </p:sp>
      <p:sp>
        <p:nvSpPr>
          <p:cNvPr id="29" name="Slide Number Placeholder 6">
            <a:extLst>
              <a:ext uri="{FF2B5EF4-FFF2-40B4-BE49-F238E27FC236}">
                <a16:creationId xmlns:a16="http://schemas.microsoft.com/office/drawing/2014/main" id="{F57AA7D0-3B32-4484-9E9C-B1BA80E8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solidFill>
                  <a:schemeClr val="bg1"/>
                </a:solidFill>
              </a:rPr>
              <a:pPr/>
              <a:t>3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311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Primitives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DB3E6605-618E-4FBB-83C1-80B89AB54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1901" y="1687806"/>
            <a:ext cx="3507850" cy="3482387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bg1"/>
                </a:solidFill>
              </a:rPr>
              <a:t>Rolling</a:t>
            </a:r>
          </a:p>
          <a:p>
            <a:pPr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bg1"/>
                </a:solidFill>
              </a:rPr>
              <a:t>Sliding</a:t>
            </a:r>
          </a:p>
          <a:p>
            <a:pPr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bg1"/>
                </a:solidFill>
              </a:rPr>
              <a:t>Pushing</a:t>
            </a:r>
          </a:p>
          <a:p>
            <a:pPr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bg1"/>
                </a:solidFill>
              </a:rPr>
              <a:t>Throwing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93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Modelling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7C072CBB-86CB-437E-AF30-2DA92E52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solidFill>
                  <a:schemeClr val="bg1"/>
                </a:solidFill>
              </a:rPr>
              <a:pPr/>
              <a:t>5</a:t>
            </a:fld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3C3A93-0B10-45A9-8878-4BB6724B5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043" y="307822"/>
            <a:ext cx="5787007" cy="4637313"/>
          </a:xfrm>
          <a:prstGeom prst="roundRect">
            <a:avLst>
              <a:gd name="adj" fmla="val 427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B4F156-8CAC-4C00-AD49-8E69461DBC9F}"/>
                  </a:ext>
                </a:extLst>
              </p:cNvPr>
              <p:cNvSpPr txBox="1"/>
              <p:nvPr/>
            </p:nvSpPr>
            <p:spPr>
              <a:xfrm>
                <a:off x="4815766" y="5176686"/>
                <a:ext cx="7104702" cy="13718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AU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en-AU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AU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AU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MU Serif" panose="02000603000000000000" pitchFamily="2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AU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h</m:t>
                                        </m:r>
                                      </m:sub>
                                      <m:sup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AU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𝑜</m:t>
                                        </m:r>
                                      </m:sub>
                                      <m:sup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AU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AU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MU Serif" panose="02000603000000000000" pitchFamily="2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AU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h</m:t>
                                        </m:r>
                                      </m:sub>
                                      <m:sup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AU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𝑜</m:t>
                                        </m:r>
                                      </m:sub>
                                      <m:sup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AU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MU Serif" panose="02000603000000000000" pitchFamily="2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AU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h</m:t>
                                        </m:r>
                                      </m:sub>
                                      <m:sup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AU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𝑜</m:t>
                                        </m:r>
                                      </m:sub>
                                      <m:sup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AU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AU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AU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AU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AU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AU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AU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AU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AU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AU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AU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AU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MU Serif" panose="02000603000000000000" pitchFamily="2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AU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h</m:t>
                                        </m:r>
                                      </m:sub>
                                      <m:sup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AU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𝑜</m:t>
                                        </m:r>
                                      </m:sub>
                                      <m:sup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AU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18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AU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18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A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AU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AU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AU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AU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AU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AU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AU" sz="18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sin</m:t>
                                </m:r>
                                <m:r>
                                  <a:rPr lang="en-AU" sz="18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⁡</m:t>
                                </m:r>
                                <m:r>
                                  <a:rPr lang="en-AU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AU" sz="18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ϕ</m:t>
                                </m:r>
                                <m:r>
                                  <a:rPr lang="en-AU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A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AU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𝜏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B4F156-8CAC-4C00-AD49-8E69461DB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766" y="5176686"/>
                <a:ext cx="7104702" cy="13718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4853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Control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6">
                <a:extLst>
                  <a:ext uri="{FF2B5EF4-FFF2-40B4-BE49-F238E27FC236}">
                    <a16:creationId xmlns:a16="http://schemas.microsoft.com/office/drawing/2014/main" id="{DB3E6605-618E-4FBB-83C1-80B89AB54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14901" y="1381383"/>
                <a:ext cx="7074478" cy="4242792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250000"/>
                  </a:lnSpc>
                  <a:buFont typeface="Arial" panose="020B0604020202020204" pitchFamily="34" charset="0"/>
                  <a:buChar char="•"/>
                </a:pPr>
                <a:r>
                  <a:rPr lang="en-AU" sz="3200" dirty="0">
                    <a:solidFill>
                      <a:schemeClr val="bg1"/>
                    </a:solidFill>
                  </a:rPr>
                  <a:t>Linear-Quadratic Regulator</a:t>
                </a:r>
              </a:p>
              <a:p>
                <a:pPr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AU" sz="3200" dirty="0">
                    <a:solidFill>
                      <a:schemeClr val="bg1"/>
                    </a:solidFill>
                  </a:rPr>
                  <a:t>Setpoint tracking with reference-feedforward</a:t>
                </a:r>
              </a:p>
              <a:p>
                <a:pPr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AU" sz="3200" dirty="0">
                    <a:solidFill>
                      <a:schemeClr val="bg1"/>
                    </a:solidFill>
                  </a:rPr>
                  <a:t>Minimise </a:t>
                </a:r>
                <a:br>
                  <a:rPr lang="en-AU" sz="32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en-AU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𝒱</m:t>
                    </m:r>
                    <m:r>
                      <a:rPr lang="en-AU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A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A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A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A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∞ </m:t>
                        </m:r>
                      </m:sup>
                      <m:e>
                        <m:sSubSup>
                          <m:sSubSupPr>
                            <m:ctrlPr>
                              <a:rPr lang="en-A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sz="18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AU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AU" sz="18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</m:sup>
                        </m:sSubSup>
                        <m:sSub>
                          <m:sSubPr>
                            <m:ctrlPr>
                              <a:rPr lang="en-A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8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𝐐</m:t>
                            </m:r>
                          </m:e>
                          <m:sub>
                            <m:r>
                              <a:rPr lang="en-AU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  <m:sSub>
                          <m:sSubPr>
                            <m:ctrlPr>
                              <a:rPr lang="en-A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8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AU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A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A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sz="18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en-AU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AU" sz="18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</m:sup>
                        </m:sSubSup>
                        <m:sSub>
                          <m:sSubPr>
                            <m:ctrlPr>
                              <a:rPr lang="en-A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8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AU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  <m:sSub>
                          <m:sSubPr>
                            <m:ctrlPr>
                              <a:rPr lang="en-A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8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en-AU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A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 sz="18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where</m:t>
                        </m:r>
                        <m:r>
                          <a:rPr lang="en-AU" sz="18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A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8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𝐐</m:t>
                            </m:r>
                          </m:e>
                          <m:sub>
                            <m:r>
                              <a:rPr lang="en-AU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A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≥0,   </m:t>
                        </m:r>
                        <m:sSub>
                          <m:sSubPr>
                            <m:ctrlPr>
                              <a:rPr lang="en-A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8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AU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A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&gt;0</m:t>
                        </m:r>
                      </m:e>
                    </m:nary>
                  </m:oMath>
                </a14:m>
                <a:endParaRPr lang="en-A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6">
                <a:extLst>
                  <a:ext uri="{FF2B5EF4-FFF2-40B4-BE49-F238E27FC236}">
                    <a16:creationId xmlns:a16="http://schemas.microsoft.com/office/drawing/2014/main" id="{DB3E6605-618E-4FBB-83C1-80B89AB54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14901" y="1381383"/>
                <a:ext cx="7074478" cy="4242792"/>
              </a:xfrm>
              <a:blipFill>
                <a:blip r:embed="rId2"/>
                <a:stretch>
                  <a:fillRect l="-275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1558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Control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10" name="DoD_vid">
            <a:hlinkClick r:id="" action="ppaction://media"/>
            <a:extLst>
              <a:ext uri="{FF2B5EF4-FFF2-40B4-BE49-F238E27FC236}">
                <a16:creationId xmlns:a16="http://schemas.microsoft.com/office/drawing/2014/main" id="{F0CB8CDA-C6E2-424D-BFE4-FFC46BFF42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324" t="270" r="17221" b="4434"/>
          <a:stretch/>
        </p:blipFill>
        <p:spPr>
          <a:xfrm>
            <a:off x="5382240" y="232611"/>
            <a:ext cx="6166294" cy="6437964"/>
          </a:xfrm>
          <a:prstGeom prst="roundRect">
            <a:avLst>
              <a:gd name="adj" fmla="val 3956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3448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Experiment Apparatus Design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0384EE-E082-4314-B0D5-52393E8A6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857" y="754732"/>
            <a:ext cx="7131380" cy="5348535"/>
          </a:xfrm>
          <a:prstGeom prst="roundRect">
            <a:avLst>
              <a:gd name="adj" fmla="val 407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3135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7" y="5703156"/>
            <a:ext cx="10113645" cy="7436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dirty="0"/>
              <a:t>Experiment Apparatus Design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02C5A6-1113-4CBA-9FC5-C881EE06DFE8}"/>
              </a:ext>
            </a:extLst>
          </p:cNvPr>
          <p:cNvCxnSpPr>
            <a:cxnSpLocks/>
          </p:cNvCxnSpPr>
          <p:nvPr/>
        </p:nvCxnSpPr>
        <p:spPr>
          <a:xfrm>
            <a:off x="2891246" y="6446838"/>
            <a:ext cx="818368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5B3A62A-B89A-444C-B98C-1D681C75A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4" y="605771"/>
            <a:ext cx="3533497" cy="3304449"/>
          </a:xfrm>
          <a:prstGeom prst="roundRect">
            <a:avLst>
              <a:gd name="adj" fmla="val 428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 descr="A picture containing sitting, small, laying, table&#10;&#10;Description automatically generated">
            <a:extLst>
              <a:ext uri="{FF2B5EF4-FFF2-40B4-BE49-F238E27FC236}">
                <a16:creationId xmlns:a16="http://schemas.microsoft.com/office/drawing/2014/main" id="{97A0ED66-2657-45BE-ACBB-FCB86A57B6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8" r="11104"/>
          <a:stretch/>
        </p:blipFill>
        <p:spPr>
          <a:xfrm>
            <a:off x="4172119" y="200750"/>
            <a:ext cx="3847761" cy="4114492"/>
          </a:xfrm>
          <a:prstGeom prst="roundRect">
            <a:avLst>
              <a:gd name="adj" fmla="val 3750"/>
            </a:avLst>
          </a:prstGeom>
          <a:ln>
            <a:noFill/>
          </a:ln>
          <a:effectLst/>
        </p:spPr>
      </p:pic>
      <p:pic>
        <p:nvPicPr>
          <p:cNvPr id="9" name="Picture 8" descr="A picture containing sitting, small, table, open&#10;&#10;Description automatically generated">
            <a:extLst>
              <a:ext uri="{FF2B5EF4-FFF2-40B4-BE49-F238E27FC236}">
                <a16:creationId xmlns:a16="http://schemas.microsoft.com/office/drawing/2014/main" id="{827FDA81-C3DC-4191-8F79-81451A7C8C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638"/>
          <a:stretch/>
        </p:blipFill>
        <p:spPr>
          <a:xfrm>
            <a:off x="8381548" y="200750"/>
            <a:ext cx="3573189" cy="4114492"/>
          </a:xfrm>
          <a:prstGeom prst="roundRect">
            <a:avLst>
              <a:gd name="adj" fmla="val 375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968278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5ECA37-C458-4BA2-A090-D7A19E07B43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F503EC-3FFF-4193-A86F-39150E2BAC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A26AAF5-6CFC-4C52-B7DF-08410EDE67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</Words>
  <Application>Microsoft Office PowerPoint</Application>
  <PresentationFormat>Widescreen</PresentationFormat>
  <Paragraphs>72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Bookman Old Style</vt:lpstr>
      <vt:lpstr>Calibri</vt:lpstr>
      <vt:lpstr>Cambria Math</vt:lpstr>
      <vt:lpstr>Franklin Gothic Book</vt:lpstr>
      <vt:lpstr>1_RetrospectVTI</vt:lpstr>
      <vt:lpstr>Control of a Rolling Balancing System</vt:lpstr>
      <vt:lpstr>Under-Actuated Systems</vt:lpstr>
      <vt:lpstr>Prehensile Manipulation</vt:lpstr>
      <vt:lpstr>Primitives</vt:lpstr>
      <vt:lpstr>Modelling</vt:lpstr>
      <vt:lpstr>Control</vt:lpstr>
      <vt:lpstr>Control</vt:lpstr>
      <vt:lpstr>Experiment Apparatus Design</vt:lpstr>
      <vt:lpstr>Experiment Apparatus Design</vt:lpstr>
      <vt:lpstr>State Estimation</vt:lpstr>
      <vt:lpstr>Camera Calibration</vt:lpstr>
      <vt:lpstr>Image Distortion</vt:lpstr>
      <vt:lpstr>Saturation Thresholding</vt:lpstr>
      <vt:lpstr>Blob Detection</vt:lpstr>
      <vt:lpstr>Computer Vision Implementation</vt:lpstr>
      <vt:lpstr>DC Motor System Identification</vt:lpstr>
      <vt:lpstr>Friction Model</vt:lpstr>
      <vt:lpstr>Final Motor Model</vt:lpstr>
      <vt:lpstr>Proportional-Integral Control Allocation</vt:lpstr>
      <vt:lpstr>Current Project Status</vt:lpstr>
      <vt:lpstr>PowerPoint Presentation</vt:lpstr>
      <vt:lpstr>PowerPoint Presentation</vt:lpstr>
      <vt:lpstr>Reprojection Errors</vt:lpstr>
      <vt:lpstr>The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2020-06-15T01:26:22Z</dcterms:created>
  <dcterms:modified xsi:type="dcterms:W3CDTF">2020-10-21T00:18:10Z</dcterms:modified>
</cp:coreProperties>
</file>